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5" r:id="rId9"/>
    <p:sldId id="266" r:id="rId10"/>
    <p:sldId id="263" r:id="rId11"/>
    <p:sldId id="264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81" d="100"/>
          <a:sy n="81" d="100"/>
        </p:scale>
        <p:origin x="-72" y="30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jpe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228601"/>
            <a:ext cx="10363200" cy="4571999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8800" spc="-80" baseline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4800600"/>
            <a:ext cx="9144000" cy="914400"/>
          </a:xfrm>
        </p:spPr>
        <p:txBody>
          <a:bodyPr/>
          <a:lstStyle>
            <a:lvl1pPr marL="0" indent="0" algn="l">
              <a:buNone/>
              <a:defRPr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3C85E-D853-4B2B-8214-44C150D7E5CA}" type="datetimeFigureOut">
              <a:rPr lang="en-MY" smtClean="0"/>
              <a:t>17/2/2017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Rectangle 8"/>
          <p:cNvSpPr/>
          <p:nvPr/>
        </p:nvSpPr>
        <p:spPr>
          <a:xfrm>
            <a:off x="12001499" y="4846320"/>
            <a:ext cx="190501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2001499" y="0"/>
            <a:ext cx="190501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402780F-0FDB-4C48-9F88-55F472401F65}" type="slidenum">
              <a:rPr lang="en-MY" smtClean="0"/>
              <a:t>‹#›</a:t>
            </a:fld>
            <a:endParaRPr lang="en-MY"/>
          </a:p>
        </p:txBody>
      </p:sp>
      <p:pic>
        <p:nvPicPr>
          <p:cNvPr id="11" name="Picture 16" descr="Description: Description: logo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9584" y="6023611"/>
            <a:ext cx="2217356" cy="57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5" descr="Description: Description: logo1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1784" y="5947411"/>
            <a:ext cx="1981200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4" descr="Description: Description: Logo ICT.jp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6455" y="5947411"/>
            <a:ext cx="778669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3C85E-D853-4B2B-8214-44C150D7E5CA}" type="datetimeFigureOut">
              <a:rPr lang="en-MY" smtClean="0"/>
              <a:t>17/2/2017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2780F-0FDB-4C48-9F88-55F472401F65}" type="slidenum">
              <a:rPr lang="en-MY" smtClean="0"/>
              <a:t>‹#›</a:t>
            </a:fld>
            <a:endParaRPr lang="en-MY"/>
          </a:p>
        </p:txBody>
      </p:sp>
      <p:pic>
        <p:nvPicPr>
          <p:cNvPr id="7" name="Picture 16" descr="Description: Description: logo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9584" y="6023611"/>
            <a:ext cx="2217356" cy="57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5" descr="Description: Description: logo1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1784" y="5947411"/>
            <a:ext cx="1981200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4" descr="Description: Description: Logo ICT.jp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6455" y="5947411"/>
            <a:ext cx="778669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1"/>
            <a:ext cx="10363200" cy="4321175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8800" b="0" cap="all" spc="-80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228601"/>
            <a:ext cx="10363200" cy="1066800"/>
          </a:xfrm>
        </p:spPr>
        <p:txBody>
          <a:bodyPr anchor="b"/>
          <a:lstStyle>
            <a:lvl1pPr marL="0" indent="0">
              <a:buNone/>
              <a:defRPr sz="2000"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3C85E-D853-4B2B-8214-44C150D7E5CA}" type="datetimeFigureOut">
              <a:rPr lang="en-MY" smtClean="0"/>
              <a:t>17/2/2017</a:t>
            </a:fld>
            <a:endParaRPr lang="en-MY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402780F-0FDB-4C48-9F88-55F472401F65}" type="slidenum">
              <a:rPr lang="en-MY" smtClean="0"/>
              <a:t>‹#›</a:t>
            </a:fld>
            <a:endParaRPr lang="en-MY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10" name="Picture 16" descr="Description: Description: logo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9584" y="6023611"/>
            <a:ext cx="2217356" cy="57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5" descr="Description: Description: logo1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1784" y="5947411"/>
            <a:ext cx="1981200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4" descr="Description: Description: Logo ICT.jp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6455" y="5947411"/>
            <a:ext cx="778669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74240" y="1574800"/>
            <a:ext cx="438912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86880" y="1574800"/>
            <a:ext cx="438912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3C85E-D853-4B2B-8214-44C150D7E5CA}" type="datetimeFigureOut">
              <a:rPr lang="en-MY" smtClean="0"/>
              <a:t>17/2/2017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2780F-0FDB-4C48-9F88-55F472401F65}" type="slidenum">
              <a:rPr lang="en-MY" smtClean="0"/>
              <a:t>‹#›</a:t>
            </a:fld>
            <a:endParaRPr lang="en-MY"/>
          </a:p>
        </p:txBody>
      </p:sp>
      <p:pic>
        <p:nvPicPr>
          <p:cNvPr id="8" name="Picture 16" descr="Description: Description: logo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9584" y="6023611"/>
            <a:ext cx="2217356" cy="57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5" descr="Description: Description: logo1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1784" y="5947411"/>
            <a:ext cx="1981200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4" descr="Description: Description: Logo ICT.jp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6455" y="5947411"/>
            <a:ext cx="778669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70176" y="1572768"/>
            <a:ext cx="4389120" cy="639762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 spc="1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70176" y="2259366"/>
            <a:ext cx="438912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790944" y="1572768"/>
            <a:ext cx="4389120" cy="639762"/>
          </a:xfrm>
        </p:spPr>
        <p:txBody>
          <a:bodyPr anchor="b">
            <a:noAutofit/>
          </a:bodyPr>
          <a:lstStyle>
            <a:lvl1pPr marL="0" indent="0">
              <a:buNone/>
              <a:defRPr lang="en-US" sz="1800" b="0" kern="1200" cap="all" spc="1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790944" y="2259366"/>
            <a:ext cx="438912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3C85E-D853-4B2B-8214-44C150D7E5CA}" type="datetimeFigureOut">
              <a:rPr lang="en-MY" smtClean="0"/>
              <a:t>17/2/2017</a:t>
            </a:fld>
            <a:endParaRPr lang="en-MY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2780F-0FDB-4C48-9F88-55F472401F65}" type="slidenum">
              <a:rPr lang="en-MY" smtClean="0"/>
              <a:t>‹#›</a:t>
            </a:fld>
            <a:endParaRPr lang="en-MY"/>
          </a:p>
        </p:txBody>
      </p:sp>
      <p:pic>
        <p:nvPicPr>
          <p:cNvPr id="10" name="Picture 16" descr="Description: Description: logo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9584" y="6023611"/>
            <a:ext cx="2217356" cy="57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5" descr="Description: Description: logo1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1784" y="5947411"/>
            <a:ext cx="1981200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4" descr="Description: Description: Logo ICT.jp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6455" y="5947411"/>
            <a:ext cx="778669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3C85E-D853-4B2B-8214-44C150D7E5CA}" type="datetimeFigureOut">
              <a:rPr lang="en-MY" smtClean="0"/>
              <a:t>17/2/2017</a:t>
            </a:fld>
            <a:endParaRPr lang="en-M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2780F-0FDB-4C48-9F88-55F472401F65}" type="slidenum">
              <a:rPr lang="en-MY" smtClean="0"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3C85E-D853-4B2B-8214-44C150D7E5CA}" type="datetimeFigureOut">
              <a:rPr lang="en-MY" smtClean="0"/>
              <a:t>17/2/2017</a:t>
            </a:fld>
            <a:endParaRPr lang="en-MY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2780F-0FDB-4C48-9F88-55F472401F65}" type="slidenum">
              <a:rPr lang="en-MY" smtClean="0"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1600200"/>
            <a:ext cx="6815667" cy="44805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600200"/>
            <a:ext cx="4011084" cy="44805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3C85E-D853-4B2B-8214-44C150D7E5CA}" type="datetimeFigureOut">
              <a:rPr lang="en-MY" smtClean="0"/>
              <a:t>17/2/2017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2780F-0FDB-4C48-9F88-55F472401F65}" type="slidenum">
              <a:rPr lang="en-MY" smtClean="0"/>
              <a:t>‹#›</a:t>
            </a:fld>
            <a:endParaRPr lang="en-MY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2001499" y="4846320"/>
            <a:ext cx="190501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12001169" cy="484632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5715000"/>
            <a:ext cx="10871200" cy="457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3C85E-D853-4B2B-8214-44C150D7E5CA}" type="datetimeFigureOut">
              <a:rPr lang="en-MY" smtClean="0"/>
              <a:t>17/2/2017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402780F-0FDB-4C48-9F88-55F472401F65}" type="slidenum">
              <a:rPr lang="en-MY" smtClean="0"/>
              <a:t>‹#›</a:t>
            </a:fld>
            <a:endParaRPr lang="en-MY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609600" y="4953000"/>
            <a:ext cx="10871200" cy="7620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12001499" y="0"/>
            <a:ext cx="190501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3C85E-D853-4B2B-8214-44C150D7E5CA}" type="datetimeFigureOut">
              <a:rPr lang="en-MY" smtClean="0"/>
              <a:t>17/2/2017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2780F-0FDB-4C48-9F88-55F472401F65}" type="slidenum">
              <a:rPr lang="en-MY" smtClean="0"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3C85E-D853-4B2B-8214-44C150D7E5CA}" type="datetimeFigureOut">
              <a:rPr lang="en-MY" smtClean="0"/>
              <a:t>17/2/2017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2780F-0FDB-4C48-9F88-55F472401F65}" type="slidenum">
              <a:rPr lang="en-MY" smtClean="0"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152718"/>
            <a:ext cx="77216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752601"/>
            <a:ext cx="101600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172201"/>
            <a:ext cx="4572000" cy="304800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B043C85E-D853-4B2B-8214-44C150D7E5CA}" type="datetimeFigureOut">
              <a:rPr lang="en-MY" smtClean="0"/>
              <a:t>17/2/2017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492876"/>
            <a:ext cx="4572000" cy="28384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16200000">
            <a:off x="11189124" y="5824644"/>
            <a:ext cx="1315721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fld id="{9402780F-0FDB-4C48-9F88-55F472401F65}" type="slidenum">
              <a:rPr lang="en-MY" smtClean="0"/>
              <a:t>‹#›</a:t>
            </a:fld>
            <a:endParaRPr lang="en-MY"/>
          </a:p>
        </p:txBody>
      </p:sp>
      <p:sp>
        <p:nvSpPr>
          <p:cNvPr id="7" name="Rectangle 6"/>
          <p:cNvSpPr/>
          <p:nvPr/>
        </p:nvSpPr>
        <p:spPr>
          <a:xfrm>
            <a:off x="12001499" y="0"/>
            <a:ext cx="190501" cy="1371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2001499" y="1371600"/>
            <a:ext cx="190501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1" descr="LOGO MOH.jpe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9815" y="96837"/>
            <a:ext cx="952500" cy="7355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 descr="Norred.jpg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1014" y="96838"/>
            <a:ext cx="2297723" cy="73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 cap="all" spc="-6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8007" y="1169251"/>
            <a:ext cx="11212082" cy="2387600"/>
          </a:xfrm>
        </p:spPr>
        <p:txBody>
          <a:bodyPr>
            <a:noAutofit/>
          </a:bodyPr>
          <a:lstStyle/>
          <a:p>
            <a:pPr algn="ctr"/>
            <a:r>
              <a:rPr lang="en-GB" sz="4000" b="1" dirty="0" smtClean="0">
                <a:latin typeface="Times New Roman" pitchFamily="18" charset="0"/>
                <a:cs typeface="Times New Roman" pitchFamily="18" charset="0"/>
              </a:rPr>
              <a:t>XÂY DỰNG KẾ HOẠCH HÀNH ĐỘNG </a:t>
            </a:r>
            <a:br>
              <a:rPr lang="en-GB" sz="4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GB" sz="4000" b="1" dirty="0" smtClean="0">
                <a:latin typeface="Times New Roman" pitchFamily="18" charset="0"/>
                <a:cs typeface="Times New Roman" pitchFamily="18" charset="0"/>
              </a:rPr>
              <a:t>(CHIẾN LƯỢC) VÀ </a:t>
            </a:r>
            <a:r>
              <a:rPr lang="en-GB" sz="4000" b="1" dirty="0" err="1" smtClean="0">
                <a:latin typeface="Times New Roman" pitchFamily="18" charset="0"/>
                <a:cs typeface="Times New Roman" pitchFamily="18" charset="0"/>
              </a:rPr>
              <a:t>kinh</a:t>
            </a:r>
            <a:r>
              <a:rPr lang="en-GB" sz="4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4000" b="1" dirty="0" err="1" smtClean="0">
                <a:latin typeface="Times New Roman" pitchFamily="18" charset="0"/>
                <a:cs typeface="Times New Roman" pitchFamily="18" charset="0"/>
              </a:rPr>
              <a:t>phí</a:t>
            </a:r>
            <a:endParaRPr lang="en-MY" sz="4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1" descr="LOGO MOH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9815" y="96837"/>
            <a:ext cx="952500" cy="7355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Norre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1014" y="96838"/>
            <a:ext cx="2297723" cy="73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ubtitle 8"/>
          <p:cNvSpPr>
            <a:spLocks noGrp="1"/>
          </p:cNvSpPr>
          <p:nvPr>
            <p:ph type="subTitle" idx="1"/>
          </p:nvPr>
        </p:nvSpPr>
        <p:spPr>
          <a:xfrm>
            <a:off x="1606909" y="3194538"/>
            <a:ext cx="9144000" cy="9941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DỰ ÁN HỖ TRỢ Y TẾ CÁC TỈNH ĐÔNG BẮC BỘ VÀ  ĐỒNG BẰNG SÔNG HỒNG (NORRED) </a:t>
            </a:r>
          </a:p>
          <a:p>
            <a:endParaRPr lang="en-US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720862" y="5262101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MY" b="1" dirty="0" err="1" smtClean="0">
                <a:latin typeface="Times New Roman" pitchFamily="18" charset="0"/>
                <a:cs typeface="Times New Roman" pitchFamily="18" charset="0"/>
              </a:rPr>
              <a:t>Đơn</a:t>
            </a:r>
            <a:r>
              <a:rPr lang="en-MY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MY" b="1" dirty="0" err="1" smtClean="0">
                <a:latin typeface="Times New Roman" pitchFamily="18" charset="0"/>
                <a:cs typeface="Times New Roman" pitchFamily="18" charset="0"/>
              </a:rPr>
              <a:t>vị</a:t>
            </a:r>
            <a:r>
              <a:rPr lang="en-MY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MY" b="1" dirty="0" err="1" smtClean="0">
                <a:latin typeface="Times New Roman" pitchFamily="18" charset="0"/>
                <a:cs typeface="Times New Roman" pitchFamily="18" charset="0"/>
              </a:rPr>
              <a:t>tư</a:t>
            </a:r>
            <a:r>
              <a:rPr lang="en-MY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MY" b="1" dirty="0" err="1" smtClean="0">
                <a:latin typeface="Times New Roman" pitchFamily="18" charset="0"/>
                <a:cs typeface="Times New Roman" pitchFamily="18" charset="0"/>
              </a:rPr>
              <a:t>vấn</a:t>
            </a:r>
            <a:r>
              <a:rPr lang="en-MY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vi-VN" b="1" dirty="0" smtClean="0">
                <a:latin typeface="Times New Roman" pitchFamily="18" charset="0"/>
                <a:cs typeface="Times New Roman" pitchFamily="18" charset="0"/>
              </a:rPr>
              <a:t>LIÊN DANH GHSN-VNHI-ICT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1557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718"/>
            <a:ext cx="9777046" cy="1371600"/>
          </a:xfrm>
        </p:spPr>
        <p:txBody>
          <a:bodyPr/>
          <a:lstStyle/>
          <a:p>
            <a:r>
              <a:rPr lang="en-MY" b="1" dirty="0" smtClean="0">
                <a:latin typeface="Times New Roman" pitchFamily="18" charset="0"/>
                <a:cs typeface="Times New Roman" pitchFamily="18" charset="0"/>
              </a:rPr>
              <a:t>QUY TRÌNH LẬP KẾ HOẠCH CHIẾN LƯỢC…</a:t>
            </a:r>
            <a:endParaRPr lang="en-MY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86275"/>
          </a:xfrm>
        </p:spPr>
        <p:txBody>
          <a:bodyPr>
            <a:norm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vi-VN" dirty="0">
                <a:latin typeface="Times New Roman" pitchFamily="18" charset="0"/>
                <a:cs typeface="Times New Roman" pitchFamily="18" charset="0"/>
              </a:rPr>
              <a:t>Tầm nhìn của tổ chức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vi-VN" dirty="0">
                <a:latin typeface="Times New Roman" pitchFamily="18" charset="0"/>
                <a:cs typeface="Times New Roman" pitchFamily="18" charset="0"/>
              </a:rPr>
              <a:t>Sứ mệnh chức năng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vi-VN" dirty="0">
                <a:latin typeface="Times New Roman" pitchFamily="18" charset="0"/>
                <a:cs typeface="Times New Roman" pitchFamily="18" charset="0"/>
              </a:rPr>
              <a:t>Phân tích SWOT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vi-VN" dirty="0">
                <a:latin typeface="Times New Roman" pitchFamily="18" charset="0"/>
                <a:cs typeface="Times New Roman" pitchFamily="18" charset="0"/>
              </a:rPr>
              <a:t>Lực lượng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lãnh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đạo</a:t>
            </a:r>
            <a:endParaRPr lang="vi-VN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vi-VN" dirty="0">
                <a:latin typeface="Times New Roman" pitchFamily="18" charset="0"/>
                <a:cs typeface="Times New Roman" pitchFamily="18" charset="0"/>
              </a:rPr>
              <a:t>Giá trị của tổ chức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vi-VN" dirty="0">
                <a:latin typeface="Times New Roman" pitchFamily="18" charset="0"/>
                <a:cs typeface="Times New Roman" pitchFamily="18" charset="0"/>
              </a:rPr>
              <a:t>Chiến lược đáp ứng tầm nhìn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vi-VN" dirty="0">
                <a:latin typeface="Times New Roman" pitchFamily="18" charset="0"/>
                <a:cs typeface="Times New Roman" pitchFamily="18" charset="0"/>
              </a:rPr>
              <a:t>Mức độ hiệu suất hiện tại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vi-VN" dirty="0">
                <a:latin typeface="Times New Roman" pitchFamily="18" charset="0"/>
                <a:cs typeface="Times New Roman" pitchFamily="18" charset="0"/>
              </a:rPr>
              <a:t>Đo lường thiếu sót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vi-VN" dirty="0">
                <a:latin typeface="Times New Roman" pitchFamily="18" charset="0"/>
                <a:cs typeface="Times New Roman" pitchFamily="18" charset="0"/>
              </a:rPr>
              <a:t>Mục tiêu để hoàn thiện những thiếu sót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vi-VN" dirty="0">
                <a:latin typeface="Times New Roman" pitchFamily="18" charset="0"/>
                <a:cs typeface="Times New Roman" pitchFamily="18" charset="0"/>
              </a:rPr>
              <a:t>Kế hoạch hoạt động thường niên</a:t>
            </a:r>
          </a:p>
          <a:p>
            <a:pPr marL="342900" indent="-342900">
              <a:buFont typeface="Arial" pitchFamily="34" charset="0"/>
              <a:buChar char="•"/>
            </a:pPr>
            <a:endParaRPr lang="en-MY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4711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Tầm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nhìn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tổ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chức</a:t>
            </a:r>
            <a:endParaRPr lang="en-MY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336319"/>
          </a:xfrm>
        </p:spPr>
        <p:txBody>
          <a:bodyPr/>
          <a:lstStyle/>
          <a:p>
            <a:pPr marL="342900" indent="-342900">
              <a:buFont typeface="Arial" pitchFamily="34" charset="0"/>
              <a:buChar char="•"/>
            </a:pPr>
            <a:r>
              <a:rPr lang="en-MY" dirty="0" err="1" smtClean="0">
                <a:latin typeface="Times New Roman" pitchFamily="18" charset="0"/>
                <a:cs typeface="Times New Roman" pitchFamily="18" charset="0"/>
              </a:rPr>
              <a:t>Khát</a:t>
            </a:r>
            <a:r>
              <a:rPr lang="en-MY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MY" dirty="0" err="1" smtClean="0">
                <a:latin typeface="Times New Roman" pitchFamily="18" charset="0"/>
                <a:cs typeface="Times New Roman" pitchFamily="18" charset="0"/>
              </a:rPr>
              <a:t>vọng</a:t>
            </a:r>
            <a:r>
              <a:rPr lang="en-MY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MY" dirty="0" err="1" smtClean="0">
                <a:latin typeface="Times New Roman" pitchFamily="18" charset="0"/>
                <a:cs typeface="Times New Roman" pitchFamily="18" charset="0"/>
              </a:rPr>
              <a:t>mà</a:t>
            </a:r>
            <a:r>
              <a:rPr lang="en-MY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MY" dirty="0" err="1" smtClean="0">
                <a:latin typeface="Times New Roman" pitchFamily="18" charset="0"/>
                <a:cs typeface="Times New Roman" pitchFamily="18" charset="0"/>
              </a:rPr>
              <a:t>tổ</a:t>
            </a:r>
            <a:r>
              <a:rPr lang="en-MY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MY" dirty="0" err="1" smtClean="0">
                <a:latin typeface="Times New Roman" pitchFamily="18" charset="0"/>
                <a:cs typeface="Times New Roman" pitchFamily="18" charset="0"/>
              </a:rPr>
              <a:t>chức</a:t>
            </a:r>
            <a:r>
              <a:rPr lang="en-MY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MY" dirty="0" err="1" smtClean="0">
                <a:latin typeface="Times New Roman" pitchFamily="18" charset="0"/>
                <a:cs typeface="Times New Roman" pitchFamily="18" charset="0"/>
              </a:rPr>
              <a:t>muốn</a:t>
            </a:r>
            <a:r>
              <a:rPr lang="en-MY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MY" dirty="0" err="1" smtClean="0">
                <a:latin typeface="Times New Roman" pitchFamily="18" charset="0"/>
                <a:cs typeface="Times New Roman" pitchFamily="18" charset="0"/>
              </a:rPr>
              <a:t>đạt</a:t>
            </a:r>
            <a:r>
              <a:rPr lang="en-MY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MY" dirty="0" err="1" smtClean="0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MY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MY" dirty="0" err="1" smtClean="0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MY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MY" dirty="0" err="1" smtClean="0">
                <a:latin typeface="Times New Roman" pitchFamily="18" charset="0"/>
                <a:cs typeface="Times New Roman" pitchFamily="18" charset="0"/>
              </a:rPr>
              <a:t>trung</a:t>
            </a:r>
            <a:r>
              <a:rPr lang="en-MY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MY" dirty="0" err="1" smtClean="0">
                <a:latin typeface="Times New Roman" pitchFamily="18" charset="0"/>
                <a:cs typeface="Times New Roman" pitchFamily="18" charset="0"/>
              </a:rPr>
              <a:t>hạn</a:t>
            </a:r>
            <a:r>
              <a:rPr lang="en-MY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MY" dirty="0" err="1" smtClean="0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MY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MY" dirty="0" err="1" smtClean="0">
                <a:latin typeface="Times New Roman" pitchFamily="18" charset="0"/>
                <a:cs typeface="Times New Roman" pitchFamily="18" charset="0"/>
              </a:rPr>
              <a:t>dài</a:t>
            </a:r>
            <a:r>
              <a:rPr lang="en-MY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MY" dirty="0" err="1" smtClean="0">
                <a:latin typeface="Times New Roman" pitchFamily="18" charset="0"/>
                <a:cs typeface="Times New Roman" pitchFamily="18" charset="0"/>
              </a:rPr>
              <a:t>hạn</a:t>
            </a:r>
            <a:endParaRPr lang="en-MY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579800" y="2670451"/>
            <a:ext cx="10519872" cy="263210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896133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SỨ MỆNH</a:t>
            </a:r>
            <a:endParaRPr lang="en-MY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284902"/>
          </a:xfrm>
        </p:spPr>
        <p:txBody>
          <a:bodyPr/>
          <a:lstStyle/>
          <a:p>
            <a:pPr marL="342900" indent="-342900">
              <a:buFont typeface="Arial" pitchFamily="34" charset="0"/>
              <a:buChar char="•"/>
            </a:pPr>
            <a:r>
              <a:rPr lang="en-MY" b="1" dirty="0" err="1" smtClean="0">
                <a:latin typeface="Times New Roman" pitchFamily="18" charset="0"/>
                <a:cs typeface="Times New Roman" pitchFamily="18" charset="0"/>
              </a:rPr>
              <a:t>Sứ</a:t>
            </a:r>
            <a:r>
              <a:rPr lang="en-MY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MY" b="1" dirty="0" err="1" smtClean="0">
                <a:latin typeface="Times New Roman" pitchFamily="18" charset="0"/>
                <a:cs typeface="Times New Roman" pitchFamily="18" charset="0"/>
              </a:rPr>
              <a:t>mệnh</a:t>
            </a:r>
            <a:r>
              <a:rPr lang="en-MY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MY" b="1" dirty="0" err="1" smtClean="0"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MY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MY" b="1" dirty="0" err="1" smtClean="0">
                <a:latin typeface="Times New Roman" pitchFamily="18" charset="0"/>
                <a:cs typeface="Times New Roman" pitchFamily="18" charset="0"/>
              </a:rPr>
              <a:t>mục</a:t>
            </a:r>
            <a:r>
              <a:rPr lang="en-MY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MY" b="1" dirty="0" err="1" smtClean="0">
                <a:latin typeface="Times New Roman" pitchFamily="18" charset="0"/>
                <a:cs typeface="Times New Roman" pitchFamily="18" charset="0"/>
              </a:rPr>
              <a:t>đích</a:t>
            </a:r>
            <a:r>
              <a:rPr lang="en-MY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MY" b="1" dirty="0" err="1" smtClean="0">
                <a:latin typeface="Times New Roman" pitchFamily="18" charset="0"/>
                <a:cs typeface="Times New Roman" pitchFamily="18" charset="0"/>
              </a:rPr>
              <a:t>tồn</a:t>
            </a:r>
            <a:r>
              <a:rPr lang="en-MY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MY" b="1" dirty="0" err="1" smtClean="0">
                <a:latin typeface="Times New Roman" pitchFamily="18" charset="0"/>
                <a:cs typeface="Times New Roman" pitchFamily="18" charset="0"/>
              </a:rPr>
              <a:t>tại</a:t>
            </a:r>
            <a:r>
              <a:rPr lang="en-MY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MY" b="1" dirty="0" err="1" smtClean="0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MY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MY" b="1" dirty="0" err="1" smtClean="0">
                <a:latin typeface="Times New Roman" pitchFamily="18" charset="0"/>
                <a:cs typeface="Times New Roman" pitchFamily="18" charset="0"/>
              </a:rPr>
              <a:t>tổ</a:t>
            </a:r>
            <a:r>
              <a:rPr lang="en-MY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MY" b="1" dirty="0" err="1" smtClean="0">
                <a:latin typeface="Times New Roman" pitchFamily="18" charset="0"/>
                <a:cs typeface="Times New Roman" pitchFamily="18" charset="0"/>
              </a:rPr>
              <a:t>chức</a:t>
            </a:r>
            <a:r>
              <a:rPr lang="en-MY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MY" dirty="0" err="1" smtClean="0">
                <a:latin typeface="Times New Roman" pitchFamily="18" charset="0"/>
                <a:cs typeface="Times New Roman" pitchFamily="18" charset="0"/>
              </a:rPr>
              <a:t>Sứ</a:t>
            </a:r>
            <a:r>
              <a:rPr lang="en-MY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MY" dirty="0" err="1" smtClean="0">
                <a:latin typeface="Times New Roman" pitchFamily="18" charset="0"/>
                <a:cs typeface="Times New Roman" pitchFamily="18" charset="0"/>
              </a:rPr>
              <a:t>mệnh</a:t>
            </a:r>
            <a:r>
              <a:rPr lang="en-MY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MY" dirty="0" err="1" smtClean="0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MY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MY" dirty="0" err="1" smtClean="0">
                <a:latin typeface="Times New Roman" pitchFamily="18" charset="0"/>
                <a:cs typeface="Times New Roman" pitchFamily="18" charset="0"/>
              </a:rPr>
              <a:t>tổ</a:t>
            </a:r>
            <a:r>
              <a:rPr lang="en-MY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MY" dirty="0" err="1" smtClean="0">
                <a:latin typeface="Times New Roman" pitchFamily="18" charset="0"/>
                <a:cs typeface="Times New Roman" pitchFamily="18" charset="0"/>
              </a:rPr>
              <a:t>chức</a:t>
            </a:r>
            <a:r>
              <a:rPr lang="en-MY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MY" dirty="0" err="1" smtClean="0">
                <a:latin typeface="Times New Roman" pitchFamily="18" charset="0"/>
                <a:cs typeface="Times New Roman" pitchFamily="18" charset="0"/>
              </a:rPr>
              <a:t>phản</a:t>
            </a:r>
            <a:r>
              <a:rPr lang="en-MY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MY" dirty="0" err="1" smtClean="0">
                <a:latin typeface="Times New Roman" pitchFamily="18" charset="0"/>
                <a:cs typeface="Times New Roman" pitchFamily="18" charset="0"/>
              </a:rPr>
              <a:t>ánh</a:t>
            </a:r>
            <a:r>
              <a:rPr lang="en-MY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MY" dirty="0" err="1" smtClean="0">
                <a:latin typeface="Times New Roman" pitchFamily="18" charset="0"/>
                <a:cs typeface="Times New Roman" pitchFamily="18" charset="0"/>
              </a:rPr>
              <a:t>những</a:t>
            </a:r>
            <a:r>
              <a:rPr lang="en-MY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MY" dirty="0" err="1" smtClean="0">
                <a:latin typeface="Times New Roman" pitchFamily="18" charset="0"/>
                <a:cs typeface="Times New Roman" pitchFamily="18" charset="0"/>
              </a:rPr>
              <a:t>thông</a:t>
            </a:r>
            <a:r>
              <a:rPr lang="en-MY" dirty="0" smtClean="0">
                <a:latin typeface="Times New Roman" pitchFamily="18" charset="0"/>
                <a:cs typeface="Times New Roman" pitchFamily="18" charset="0"/>
              </a:rPr>
              <a:t> tin </a:t>
            </a:r>
            <a:r>
              <a:rPr lang="en-MY" dirty="0" err="1" smtClean="0">
                <a:latin typeface="Times New Roman" pitchFamily="18" charset="0"/>
                <a:cs typeface="Times New Roman" pitchFamily="18" charset="0"/>
              </a:rPr>
              <a:t>như</a:t>
            </a:r>
            <a:r>
              <a:rPr lang="en-MY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MY" dirty="0" err="1" smtClean="0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MY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MY" dirty="0" err="1" smtClean="0">
                <a:latin typeface="Times New Roman" pitchFamily="18" charset="0"/>
                <a:cs typeface="Times New Roman" pitchFamily="18" charset="0"/>
              </a:rPr>
              <a:t>phẩm</a:t>
            </a:r>
            <a:r>
              <a:rPr lang="en-MY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MY" dirty="0" err="1" smtClean="0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MY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MY" dirty="0" err="1" smtClean="0">
                <a:latin typeface="Times New Roman" pitchFamily="18" charset="0"/>
                <a:cs typeface="Times New Roman" pitchFamily="18" charset="0"/>
              </a:rPr>
              <a:t>dịch</a:t>
            </a:r>
            <a:r>
              <a:rPr lang="en-MY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MY" dirty="0" err="1" smtClean="0">
                <a:latin typeface="Times New Roman" pitchFamily="18" charset="0"/>
                <a:cs typeface="Times New Roman" pitchFamily="18" charset="0"/>
              </a:rPr>
              <a:t>vụ</a:t>
            </a:r>
            <a:r>
              <a:rPr lang="en-MY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MY" dirty="0" err="1" smtClean="0">
                <a:latin typeface="Times New Roman" pitchFamily="18" charset="0"/>
                <a:cs typeface="Times New Roman" pitchFamily="18" charset="0"/>
              </a:rPr>
              <a:t>cung</a:t>
            </a:r>
            <a:r>
              <a:rPr lang="en-MY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MY" dirty="0" err="1" smtClean="0">
                <a:latin typeface="Times New Roman" pitchFamily="18" charset="0"/>
                <a:cs typeface="Times New Roman" pitchFamily="18" charset="0"/>
              </a:rPr>
              <a:t>cấp</a:t>
            </a:r>
            <a:r>
              <a:rPr lang="en-MY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MY" dirty="0" err="1" smtClean="0">
                <a:latin typeface="Times New Roman" pitchFamily="18" charset="0"/>
                <a:cs typeface="Times New Roman" pitchFamily="18" charset="0"/>
              </a:rPr>
              <a:t>đối</a:t>
            </a:r>
            <a:r>
              <a:rPr lang="en-MY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MY" dirty="0" err="1" smtClean="0">
                <a:latin typeface="Times New Roman" pitchFamily="18" charset="0"/>
                <a:cs typeface="Times New Roman" pitchFamily="18" charset="0"/>
              </a:rPr>
              <a:t>tượng</a:t>
            </a:r>
            <a:r>
              <a:rPr lang="en-MY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MY" dirty="0" err="1" smtClean="0">
                <a:latin typeface="Times New Roman" pitchFamily="18" charset="0"/>
                <a:cs typeface="Times New Roman" pitchFamily="18" charset="0"/>
              </a:rPr>
              <a:t>khách</a:t>
            </a:r>
            <a:r>
              <a:rPr lang="en-MY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MY" dirty="0" err="1" smtClean="0">
                <a:latin typeface="Times New Roman" pitchFamily="18" charset="0"/>
                <a:cs typeface="Times New Roman" pitchFamily="18" charset="0"/>
              </a:rPr>
              <a:t>hàng</a:t>
            </a:r>
            <a:r>
              <a:rPr lang="en-MY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MY" dirty="0" err="1" smtClean="0">
                <a:latin typeface="Times New Roman" pitchFamily="18" charset="0"/>
                <a:cs typeface="Times New Roman" pitchFamily="18" charset="0"/>
              </a:rPr>
              <a:t>hướng</a:t>
            </a:r>
            <a:r>
              <a:rPr lang="en-MY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MY" dirty="0" err="1" smtClean="0">
                <a:latin typeface="Times New Roman" pitchFamily="18" charset="0"/>
                <a:cs typeface="Times New Roman" pitchFamily="18" charset="0"/>
              </a:rPr>
              <a:t>tới</a:t>
            </a:r>
            <a:r>
              <a:rPr lang="en-MY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MY" dirty="0" err="1" smtClean="0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MY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MY" dirty="0" err="1" smtClean="0">
                <a:latin typeface="Times New Roman" pitchFamily="18" charset="0"/>
                <a:cs typeface="Times New Roman" pitchFamily="18" charset="0"/>
              </a:rPr>
              <a:t>giá</a:t>
            </a:r>
            <a:r>
              <a:rPr lang="en-MY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MY" dirty="0" err="1" smtClean="0">
                <a:latin typeface="Times New Roman" pitchFamily="18" charset="0"/>
                <a:cs typeface="Times New Roman" pitchFamily="18" charset="0"/>
              </a:rPr>
              <a:t>trị</a:t>
            </a:r>
            <a:r>
              <a:rPr lang="en-MY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MY" dirty="0" err="1" smtClean="0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MY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MY" dirty="0" err="1" smtClean="0">
                <a:latin typeface="Times New Roman" pitchFamily="18" charset="0"/>
                <a:cs typeface="Times New Roman" pitchFamily="18" charset="0"/>
              </a:rPr>
              <a:t>tổ</a:t>
            </a:r>
            <a:r>
              <a:rPr lang="en-MY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MY" dirty="0" err="1" smtClean="0">
                <a:latin typeface="Times New Roman" pitchFamily="18" charset="0"/>
                <a:cs typeface="Times New Roman" pitchFamily="18" charset="0"/>
              </a:rPr>
              <a:t>chức</a:t>
            </a:r>
            <a:r>
              <a:rPr lang="en-MY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MY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626692" y="3102566"/>
            <a:ext cx="10519872" cy="263210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1630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Phân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tích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SWOT</a:t>
            </a:r>
            <a:endParaRPr lang="en-MY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itchFamily="34" charset="0"/>
              <a:buChar char="•"/>
            </a:pP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yêu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tố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bên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thể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kiểm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soát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tổ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chức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marL="800100" lvl="1" indent="-342900"/>
            <a:r>
              <a:rPr lang="en-US" dirty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Điểm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mạnh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marL="800100" lvl="1" indent="-342900"/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Điểm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yếu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Arial" pitchFamily="34" charset="0"/>
              <a:buChar char="•"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yếu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tố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bên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ngoài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thể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kiểm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soát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marL="800100" lvl="1" indent="-342900"/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Cơ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hội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marL="800100" lvl="1" indent="-342900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Mối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dọa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endParaRPr lang="en-MY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3905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Giá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trị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tổ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chức</a:t>
            </a:r>
            <a:endParaRPr lang="en-MY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itchFamily="34" charset="0"/>
              <a:buChar char="•"/>
            </a:pP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Tổ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chức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nắm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giữ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những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giá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trị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gì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marL="342900" indent="-342900">
              <a:buFont typeface="Arial" pitchFamily="34" charset="0"/>
              <a:buChar char="•"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Giá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trị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thấy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đặc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trưng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tổ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chức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endParaRPr lang="en-MY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9536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Chiến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lược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đáp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ứng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tầm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nhìn</a:t>
            </a:r>
            <a:endParaRPr lang="en-MY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itchFamily="34" charset="0"/>
              <a:buChar char="•"/>
            </a:pPr>
            <a:r>
              <a:rPr lang="vi-VN" dirty="0">
                <a:latin typeface="Times New Roman" pitchFamily="18" charset="0"/>
                <a:cs typeface="Times New Roman" pitchFamily="18" charset="0"/>
              </a:rPr>
              <a:t>Năng lực cốt lõi</a:t>
            </a:r>
            <a:endParaRPr lang="en-MY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1351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Mức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độ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hiệu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suất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hiện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tại</a:t>
            </a:r>
            <a:endParaRPr lang="en-MY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itchFamily="34" charset="0"/>
              <a:buChar char="•"/>
            </a:pPr>
            <a:r>
              <a:rPr lang="en-MY" dirty="0" err="1" smtClean="0">
                <a:latin typeface="Times New Roman" pitchFamily="18" charset="0"/>
                <a:cs typeface="Times New Roman" pitchFamily="18" charset="0"/>
              </a:rPr>
              <a:t>Đo</a:t>
            </a:r>
            <a:r>
              <a:rPr lang="en-MY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MY" dirty="0" err="1" smtClean="0">
                <a:latin typeface="Times New Roman" pitchFamily="18" charset="0"/>
                <a:cs typeface="Times New Roman" pitchFamily="18" charset="0"/>
              </a:rPr>
              <a:t>lường</a:t>
            </a:r>
            <a:r>
              <a:rPr lang="en-MY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MY" dirty="0" err="1" smtClean="0">
                <a:latin typeface="Times New Roman" pitchFamily="18" charset="0"/>
                <a:cs typeface="Times New Roman" pitchFamily="18" charset="0"/>
              </a:rPr>
              <a:t>hiệu</a:t>
            </a:r>
            <a:r>
              <a:rPr lang="en-MY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MY" dirty="0" err="1" smtClean="0">
                <a:latin typeface="Times New Roman" pitchFamily="18" charset="0"/>
                <a:cs typeface="Times New Roman" pitchFamily="18" charset="0"/>
              </a:rPr>
              <a:t>suất</a:t>
            </a:r>
            <a:endParaRPr lang="en-MY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3532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b="1" dirty="0" err="1" smtClean="0">
                <a:latin typeface="Times New Roman" pitchFamily="18" charset="0"/>
                <a:cs typeface="Times New Roman" pitchFamily="18" charset="0"/>
              </a:rPr>
              <a:t>Đo</a:t>
            </a:r>
            <a:r>
              <a:rPr lang="en-MY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MY" b="1" dirty="0" err="1" smtClean="0">
                <a:latin typeface="Times New Roman" pitchFamily="18" charset="0"/>
                <a:cs typeface="Times New Roman" pitchFamily="18" charset="0"/>
              </a:rPr>
              <a:t>lường</a:t>
            </a:r>
            <a:r>
              <a:rPr lang="en-MY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MY" b="1" dirty="0" err="1" smtClean="0">
                <a:latin typeface="Times New Roman" pitchFamily="18" charset="0"/>
                <a:cs typeface="Times New Roman" pitchFamily="18" charset="0"/>
              </a:rPr>
              <a:t>thiếu</a:t>
            </a:r>
            <a:r>
              <a:rPr lang="en-MY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MY" b="1" dirty="0" err="1" smtClean="0">
                <a:latin typeface="Times New Roman" pitchFamily="18" charset="0"/>
                <a:cs typeface="Times New Roman" pitchFamily="18" charset="0"/>
              </a:rPr>
              <a:t>sót</a:t>
            </a:r>
            <a:endParaRPr lang="en-MY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itchFamily="34" charset="0"/>
              <a:buChar char="•"/>
            </a:pPr>
            <a:r>
              <a:rPr lang="en-MY" dirty="0" err="1" smtClean="0">
                <a:latin typeface="Times New Roman" pitchFamily="18" charset="0"/>
                <a:cs typeface="Times New Roman" pitchFamily="18" charset="0"/>
              </a:rPr>
              <a:t>Khoảng</a:t>
            </a:r>
            <a:r>
              <a:rPr lang="en-MY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MY" dirty="0" err="1" smtClean="0">
                <a:latin typeface="Times New Roman" pitchFamily="18" charset="0"/>
                <a:cs typeface="Times New Roman" pitchFamily="18" charset="0"/>
              </a:rPr>
              <a:t>trống</a:t>
            </a:r>
            <a:r>
              <a:rPr lang="en-MY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MY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MY" dirty="0" err="1" smtClean="0">
                <a:latin typeface="Times New Roman" pitchFamily="18" charset="0"/>
                <a:cs typeface="Times New Roman" pitchFamily="18" charset="0"/>
              </a:rPr>
              <a:t>thiếu</a:t>
            </a:r>
            <a:r>
              <a:rPr lang="en-MY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MY" dirty="0" err="1" smtClean="0">
                <a:latin typeface="Times New Roman" pitchFamily="18" charset="0"/>
                <a:cs typeface="Times New Roman" pitchFamily="18" charset="0"/>
              </a:rPr>
              <a:t>sót</a:t>
            </a:r>
            <a:r>
              <a:rPr lang="en-MY" dirty="0" smtClean="0">
                <a:latin typeface="Times New Roman" pitchFamily="18" charset="0"/>
                <a:cs typeface="Times New Roman" pitchFamily="18" charset="0"/>
              </a:rPr>
              <a:t>) = </a:t>
            </a:r>
            <a:r>
              <a:rPr lang="en-MY" dirty="0" err="1" smtClean="0">
                <a:latin typeface="Times New Roman" pitchFamily="18" charset="0"/>
                <a:cs typeface="Times New Roman" pitchFamily="18" charset="0"/>
              </a:rPr>
              <a:t>hiệu</a:t>
            </a:r>
            <a:r>
              <a:rPr lang="en-MY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MY" dirty="0" err="1" smtClean="0">
                <a:latin typeface="Times New Roman" pitchFamily="18" charset="0"/>
                <a:cs typeface="Times New Roman" pitchFamily="18" charset="0"/>
              </a:rPr>
              <a:t>suất</a:t>
            </a:r>
            <a:r>
              <a:rPr lang="en-MY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MY" dirty="0" err="1" smtClean="0">
                <a:latin typeface="Times New Roman" pitchFamily="18" charset="0"/>
                <a:cs typeface="Times New Roman" pitchFamily="18" charset="0"/>
              </a:rPr>
              <a:t>hiện</a:t>
            </a:r>
            <a:r>
              <a:rPr lang="en-MY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MY" dirty="0" err="1" smtClean="0">
                <a:latin typeface="Times New Roman" pitchFamily="18" charset="0"/>
                <a:cs typeface="Times New Roman" pitchFamily="18" charset="0"/>
              </a:rPr>
              <a:t>tại</a:t>
            </a:r>
            <a:r>
              <a:rPr lang="en-MY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en-MY" dirty="0" err="1" smtClean="0">
                <a:latin typeface="Times New Roman" pitchFamily="18" charset="0"/>
                <a:cs typeface="Times New Roman" pitchFamily="18" charset="0"/>
              </a:rPr>
              <a:t>hiệu</a:t>
            </a:r>
            <a:r>
              <a:rPr lang="en-MY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MY" dirty="0" err="1" smtClean="0">
                <a:latin typeface="Times New Roman" pitchFamily="18" charset="0"/>
                <a:cs typeface="Times New Roman" pitchFamily="18" charset="0"/>
              </a:rPr>
              <a:t>suất</a:t>
            </a:r>
            <a:r>
              <a:rPr lang="en-MY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MY" dirty="0" err="1" smtClean="0">
                <a:latin typeface="Times New Roman" pitchFamily="18" charset="0"/>
                <a:cs typeface="Times New Roman" pitchFamily="18" charset="0"/>
              </a:rPr>
              <a:t>dự</a:t>
            </a:r>
            <a:r>
              <a:rPr lang="en-MY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MY" dirty="0" err="1" smtClean="0">
                <a:latin typeface="Times New Roman" pitchFamily="18" charset="0"/>
                <a:cs typeface="Times New Roman" pitchFamily="18" charset="0"/>
              </a:rPr>
              <a:t>tính</a:t>
            </a:r>
            <a:endParaRPr lang="en-MY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6294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52718"/>
            <a:ext cx="9659815" cy="1371600"/>
          </a:xfrm>
        </p:spPr>
        <p:txBody>
          <a:bodyPr/>
          <a:lstStyle/>
          <a:p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Mục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tiêu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hoàn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thiện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thiết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sót</a:t>
            </a:r>
            <a:endParaRPr lang="en-MY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itchFamily="34" charset="0"/>
              <a:buChar char="•"/>
            </a:pPr>
            <a:r>
              <a:rPr lang="vi-VN" dirty="0">
                <a:latin typeface="Times New Roman" pitchFamily="18" charset="0"/>
                <a:cs typeface="Times New Roman" pitchFamily="18" charset="0"/>
              </a:rPr>
              <a:t>Mục tiêu chiến lược tận </a:t>
            </a:r>
            <a:r>
              <a:rPr lang="vi-VN" dirty="0" smtClean="0">
                <a:latin typeface="Times New Roman" pitchFamily="18" charset="0"/>
                <a:cs typeface="Times New Roman" pitchFamily="18" charset="0"/>
              </a:rPr>
              <a:t>dụng </a:t>
            </a:r>
            <a:r>
              <a:rPr lang="vi-VN" dirty="0">
                <a:latin typeface="Times New Roman" pitchFamily="18" charset="0"/>
                <a:cs typeface="Times New Roman" pitchFamily="18" charset="0"/>
              </a:rPr>
              <a:t>năng lực cốt lõi</a:t>
            </a:r>
            <a:endParaRPr lang="en-MY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5341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52718"/>
            <a:ext cx="10374923" cy="1371600"/>
          </a:xfrm>
        </p:spPr>
        <p:txBody>
          <a:bodyPr/>
          <a:lstStyle/>
          <a:p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Kế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hoạch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hoạt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động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hàng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năm</a:t>
            </a:r>
            <a:endParaRPr lang="en-MY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mục</a:t>
            </a:r>
            <a:r>
              <a:rPr lang="en-US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tiêu</a:t>
            </a:r>
            <a:r>
              <a:rPr lang="en-US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sẽ</a:t>
            </a:r>
            <a:r>
              <a:rPr lang="en-US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phân</a:t>
            </a:r>
            <a:r>
              <a:rPr lang="en-US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bổ</a:t>
            </a:r>
            <a:r>
              <a:rPr lang="en-US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tới</a:t>
            </a:r>
            <a:r>
              <a:rPr lang="en-US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mỗi</a:t>
            </a:r>
            <a:r>
              <a:rPr lang="en-US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khu</a:t>
            </a:r>
            <a:r>
              <a:rPr lang="en-US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vực</a:t>
            </a:r>
            <a:r>
              <a:rPr lang="en-US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chức</a:t>
            </a:r>
            <a:r>
              <a:rPr lang="en-US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năng</a:t>
            </a:r>
            <a:r>
              <a:rPr lang="en-US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tổ</a:t>
            </a:r>
            <a:r>
              <a:rPr lang="en-US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chức</a:t>
            </a:r>
            <a:r>
              <a:rPr lang="en-US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như</a:t>
            </a:r>
            <a:r>
              <a:rPr lang="en-US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thế</a:t>
            </a:r>
            <a:r>
              <a:rPr lang="en-US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nào</a:t>
            </a:r>
            <a:r>
              <a:rPr lang="en-US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lang="en-US" dirty="0">
              <a:solidFill>
                <a:srgbClr val="003366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MY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103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52718"/>
            <a:ext cx="9765323" cy="1371600"/>
          </a:xfrm>
        </p:spPr>
        <p:txBody>
          <a:bodyPr/>
          <a:lstStyle/>
          <a:p>
            <a:r>
              <a:rPr lang="en-MY" b="1" dirty="0" err="1" smtClean="0">
                <a:latin typeface="Times New Roman" pitchFamily="18" charset="0"/>
                <a:cs typeface="Times New Roman" pitchFamily="18" charset="0"/>
              </a:rPr>
              <a:t>Phân</a:t>
            </a:r>
            <a:r>
              <a:rPr lang="en-MY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MY" b="1" dirty="0" err="1" smtClean="0">
                <a:latin typeface="Times New Roman" pitchFamily="18" charset="0"/>
                <a:cs typeface="Times New Roman" pitchFamily="18" charset="0"/>
              </a:rPr>
              <a:t>bổ</a:t>
            </a:r>
            <a:r>
              <a:rPr lang="en-MY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MY" b="1" dirty="0" err="1" smtClean="0">
                <a:latin typeface="Times New Roman" pitchFamily="18" charset="0"/>
                <a:cs typeface="Times New Roman" pitchFamily="18" charset="0"/>
              </a:rPr>
              <a:t>nguồn</a:t>
            </a:r>
            <a:r>
              <a:rPr lang="en-MY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MY" b="1" dirty="0" err="1" smtClean="0">
                <a:latin typeface="Times New Roman" pitchFamily="18" charset="0"/>
                <a:cs typeface="Times New Roman" pitchFamily="18" charset="0"/>
              </a:rPr>
              <a:t>lực</a:t>
            </a:r>
            <a:r>
              <a:rPr lang="en-MY" b="1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en-MY" b="1" dirty="0" err="1" smtClean="0">
                <a:latin typeface="Times New Roman" pitchFamily="18" charset="0"/>
                <a:cs typeface="Times New Roman" pitchFamily="18" charset="0"/>
              </a:rPr>
              <a:t>ngân</a:t>
            </a:r>
            <a:r>
              <a:rPr lang="en-MY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MY" b="1" dirty="0" err="1" smtClean="0">
                <a:latin typeface="Times New Roman" pitchFamily="18" charset="0"/>
                <a:cs typeface="Times New Roman" pitchFamily="18" charset="0"/>
              </a:rPr>
              <a:t>sách</a:t>
            </a:r>
            <a:endParaRPr lang="en-MY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itchFamily="34" charset="0"/>
              <a:buChar char="•"/>
            </a:pPr>
            <a:r>
              <a:rPr lang="en-MY" b="0" dirty="0" err="1" smtClean="0">
                <a:latin typeface="Times New Roman" pitchFamily="18" charset="0"/>
                <a:cs typeface="Times New Roman" pitchFamily="18" charset="0"/>
              </a:rPr>
              <a:t>Lập</a:t>
            </a:r>
            <a:r>
              <a:rPr lang="en-MY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MY" b="0" dirty="0" err="1" smtClean="0">
                <a:latin typeface="Times New Roman" pitchFamily="18" charset="0"/>
                <a:cs typeface="Times New Roman" pitchFamily="18" charset="0"/>
              </a:rPr>
              <a:t>kế</a:t>
            </a:r>
            <a:r>
              <a:rPr lang="en-MY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MY" b="0" dirty="0" err="1" smtClean="0">
                <a:latin typeface="Times New Roman" pitchFamily="18" charset="0"/>
                <a:cs typeface="Times New Roman" pitchFamily="18" charset="0"/>
              </a:rPr>
              <a:t>hoạch</a:t>
            </a:r>
            <a:r>
              <a:rPr lang="en-MY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MY" b="0" dirty="0" err="1" smtClean="0">
                <a:latin typeface="Times New Roman" pitchFamily="18" charset="0"/>
                <a:cs typeface="Times New Roman" pitchFamily="18" charset="0"/>
              </a:rPr>
              <a:t>ngân</a:t>
            </a:r>
            <a:r>
              <a:rPr lang="en-MY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MY" b="0" dirty="0" err="1" smtClean="0">
                <a:latin typeface="Times New Roman" pitchFamily="18" charset="0"/>
                <a:cs typeface="Times New Roman" pitchFamily="18" charset="0"/>
              </a:rPr>
              <a:t>sách</a:t>
            </a:r>
            <a:r>
              <a:rPr lang="en-MY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MY" b="0" dirty="0" err="1" smtClean="0">
                <a:latin typeface="Times New Roman" pitchFamily="18" charset="0"/>
                <a:cs typeface="Times New Roman" pitchFamily="18" charset="0"/>
              </a:rPr>
              <a:t>chiến</a:t>
            </a:r>
            <a:r>
              <a:rPr lang="en-MY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MY" b="0" dirty="0" err="1" smtClean="0">
                <a:latin typeface="Times New Roman" pitchFamily="18" charset="0"/>
                <a:cs typeface="Times New Roman" pitchFamily="18" charset="0"/>
              </a:rPr>
              <a:t>lược</a:t>
            </a:r>
            <a:r>
              <a:rPr lang="en-MY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MY" b="0" dirty="0" err="1" smtClean="0"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MY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MY" b="0" dirty="0" err="1" smtClean="0">
                <a:latin typeface="Times New Roman" pitchFamily="18" charset="0"/>
                <a:cs typeface="Times New Roman" pitchFamily="18" charset="0"/>
              </a:rPr>
              <a:t>quá</a:t>
            </a:r>
            <a:r>
              <a:rPr lang="en-MY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MY" b="0" dirty="0" err="1" smtClean="0">
                <a:latin typeface="Times New Roman" pitchFamily="18" charset="0"/>
                <a:cs typeface="Times New Roman" pitchFamily="18" charset="0"/>
              </a:rPr>
              <a:t>trình</a:t>
            </a:r>
            <a:r>
              <a:rPr lang="en-MY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MY" b="0" dirty="0" err="1" smtClean="0">
                <a:latin typeface="Times New Roman" pitchFamily="18" charset="0"/>
                <a:cs typeface="Times New Roman" pitchFamily="18" charset="0"/>
              </a:rPr>
              <a:t>lập</a:t>
            </a:r>
            <a:r>
              <a:rPr lang="en-MY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MY" b="0" dirty="0" err="1" smtClean="0">
                <a:latin typeface="Times New Roman" pitchFamily="18" charset="0"/>
                <a:cs typeface="Times New Roman" pitchFamily="18" charset="0"/>
              </a:rPr>
              <a:t>kế</a:t>
            </a:r>
            <a:r>
              <a:rPr lang="en-MY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MY" b="0" dirty="0" err="1" smtClean="0">
                <a:latin typeface="Times New Roman" pitchFamily="18" charset="0"/>
                <a:cs typeface="Times New Roman" pitchFamily="18" charset="0"/>
              </a:rPr>
              <a:t>hoạch</a:t>
            </a:r>
            <a:r>
              <a:rPr lang="en-MY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MY" b="0" dirty="0" err="1" smtClean="0">
                <a:latin typeface="Times New Roman" pitchFamily="18" charset="0"/>
                <a:cs typeface="Times New Roman" pitchFamily="18" charset="0"/>
              </a:rPr>
              <a:t>ngân</a:t>
            </a:r>
            <a:r>
              <a:rPr lang="en-MY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MY" b="0" dirty="0" err="1" smtClean="0">
                <a:latin typeface="Times New Roman" pitchFamily="18" charset="0"/>
                <a:cs typeface="Times New Roman" pitchFamily="18" charset="0"/>
              </a:rPr>
              <a:t>sách</a:t>
            </a:r>
            <a:r>
              <a:rPr lang="en-MY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MY" b="0" dirty="0" err="1" smtClean="0">
                <a:latin typeface="Times New Roman" pitchFamily="18" charset="0"/>
                <a:cs typeface="Times New Roman" pitchFamily="18" charset="0"/>
              </a:rPr>
              <a:t>dài</a:t>
            </a:r>
            <a:r>
              <a:rPr lang="en-MY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MY" b="0" dirty="0" err="1" smtClean="0">
                <a:latin typeface="Times New Roman" pitchFamily="18" charset="0"/>
                <a:cs typeface="Times New Roman" pitchFamily="18" charset="0"/>
              </a:rPr>
              <a:t>hạn</a:t>
            </a:r>
            <a:r>
              <a:rPr lang="en-MY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MY" b="0" dirty="0" err="1" smtClean="0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MY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MY" b="0" dirty="0" err="1" smtClean="0">
                <a:latin typeface="Times New Roman" pitchFamily="18" charset="0"/>
                <a:cs typeface="Times New Roman" pitchFamily="18" charset="0"/>
              </a:rPr>
              <a:t>giai</a:t>
            </a:r>
            <a:r>
              <a:rPr lang="en-MY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MY" b="0" dirty="0" err="1" smtClean="0">
                <a:latin typeface="Times New Roman" pitchFamily="18" charset="0"/>
                <a:cs typeface="Times New Roman" pitchFamily="18" charset="0"/>
              </a:rPr>
              <a:t>đoạn</a:t>
            </a:r>
            <a:r>
              <a:rPr lang="en-MY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MY" b="0" dirty="0" err="1" smtClean="0">
                <a:latin typeface="Times New Roman" pitchFamily="18" charset="0"/>
                <a:cs typeface="Times New Roman" pitchFamily="18" charset="0"/>
              </a:rPr>
              <a:t>từ</a:t>
            </a:r>
            <a:r>
              <a:rPr lang="en-MY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MY" b="0" dirty="0" err="1" smtClean="0">
                <a:latin typeface="Times New Roman" pitchFamily="18" charset="0"/>
                <a:cs typeface="Times New Roman" pitchFamily="18" charset="0"/>
              </a:rPr>
              <a:t>một</a:t>
            </a:r>
            <a:r>
              <a:rPr lang="en-MY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MY" b="0" dirty="0" err="1" smtClean="0">
                <a:latin typeface="Times New Roman" pitchFamily="18" charset="0"/>
                <a:cs typeface="Times New Roman" pitchFamily="18" charset="0"/>
              </a:rPr>
              <a:t>năm</a:t>
            </a:r>
            <a:r>
              <a:rPr lang="en-MY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MY" b="0" dirty="0" err="1" smtClean="0">
                <a:latin typeface="Times New Roman" pitchFamily="18" charset="0"/>
                <a:cs typeface="Times New Roman" pitchFamily="18" charset="0"/>
              </a:rPr>
              <a:t>trở</a:t>
            </a:r>
            <a:r>
              <a:rPr lang="en-MY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MY" b="0" dirty="0" err="1" smtClean="0">
                <a:latin typeface="Times New Roman" pitchFamily="18" charset="0"/>
                <a:cs typeface="Times New Roman" pitchFamily="18" charset="0"/>
              </a:rPr>
              <a:t>lên</a:t>
            </a:r>
            <a:r>
              <a:rPr lang="en-MY" b="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42900" indent="-342900">
              <a:buFont typeface="Arial" pitchFamily="34" charset="0"/>
              <a:buChar char="•"/>
            </a:pPr>
            <a:endParaRPr lang="en-MY" b="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MY" b="0" dirty="0" err="1" smtClean="0">
                <a:latin typeface="Times New Roman" pitchFamily="18" charset="0"/>
                <a:cs typeface="Times New Roman" pitchFamily="18" charset="0"/>
              </a:rPr>
              <a:t>Mục</a:t>
            </a:r>
            <a:r>
              <a:rPr lang="en-MY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MY" b="0" dirty="0" err="1" smtClean="0">
                <a:latin typeface="Times New Roman" pitchFamily="18" charset="0"/>
                <a:cs typeface="Times New Roman" pitchFamily="18" charset="0"/>
              </a:rPr>
              <a:t>đích</a:t>
            </a:r>
            <a:r>
              <a:rPr lang="en-MY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MY" b="0" dirty="0" err="1" smtClean="0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MY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MY" b="0" dirty="0" err="1" smtClean="0">
                <a:latin typeface="Times New Roman" pitchFamily="18" charset="0"/>
                <a:cs typeface="Times New Roman" pitchFamily="18" charset="0"/>
              </a:rPr>
              <a:t>việc</a:t>
            </a:r>
            <a:r>
              <a:rPr lang="en-MY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MY" b="0" dirty="0" err="1" smtClean="0">
                <a:latin typeface="Times New Roman" pitchFamily="18" charset="0"/>
                <a:cs typeface="Times New Roman" pitchFamily="18" charset="0"/>
              </a:rPr>
              <a:t>lập</a:t>
            </a:r>
            <a:r>
              <a:rPr lang="en-MY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MY" b="0" dirty="0" err="1" smtClean="0">
                <a:latin typeface="Times New Roman" pitchFamily="18" charset="0"/>
                <a:cs typeface="Times New Roman" pitchFamily="18" charset="0"/>
              </a:rPr>
              <a:t>kế</a:t>
            </a:r>
            <a:r>
              <a:rPr lang="en-MY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MY" b="0" dirty="0" err="1" smtClean="0">
                <a:latin typeface="Times New Roman" pitchFamily="18" charset="0"/>
                <a:cs typeface="Times New Roman" pitchFamily="18" charset="0"/>
              </a:rPr>
              <a:t>hoạch</a:t>
            </a:r>
            <a:r>
              <a:rPr lang="en-MY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MY" b="0" dirty="0" err="1" smtClean="0">
                <a:latin typeface="Times New Roman" pitchFamily="18" charset="0"/>
                <a:cs typeface="Times New Roman" pitchFamily="18" charset="0"/>
              </a:rPr>
              <a:t>ngân</a:t>
            </a:r>
            <a:r>
              <a:rPr lang="en-MY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MY" b="0" dirty="0" err="1" smtClean="0">
                <a:latin typeface="Times New Roman" pitchFamily="18" charset="0"/>
                <a:cs typeface="Times New Roman" pitchFamily="18" charset="0"/>
              </a:rPr>
              <a:t>sách</a:t>
            </a:r>
            <a:r>
              <a:rPr lang="en-MY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MY" b="0" dirty="0" err="1" smtClean="0"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MY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MY" b="0" dirty="0" err="1" smtClean="0">
                <a:latin typeface="Times New Roman" pitchFamily="18" charset="0"/>
                <a:cs typeface="Times New Roman" pitchFamily="18" charset="0"/>
              </a:rPr>
              <a:t>xây</a:t>
            </a:r>
            <a:r>
              <a:rPr lang="en-MY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MY" b="0" dirty="0" err="1" smtClean="0">
                <a:latin typeface="Times New Roman" pitchFamily="18" charset="0"/>
                <a:cs typeface="Times New Roman" pitchFamily="18" charset="0"/>
              </a:rPr>
              <a:t>dựng</a:t>
            </a:r>
            <a:r>
              <a:rPr lang="en-MY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MY" b="0" dirty="0" err="1" smtClean="0">
                <a:latin typeface="Times New Roman" pitchFamily="18" charset="0"/>
                <a:cs typeface="Times New Roman" pitchFamily="18" charset="0"/>
              </a:rPr>
              <a:t>một</a:t>
            </a:r>
            <a:r>
              <a:rPr lang="en-MY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MY" b="0" dirty="0" err="1" smtClean="0">
                <a:latin typeface="Times New Roman" pitchFamily="18" charset="0"/>
                <a:cs typeface="Times New Roman" pitchFamily="18" charset="0"/>
              </a:rPr>
              <a:t>kế</a:t>
            </a:r>
            <a:r>
              <a:rPr lang="en-MY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MY" b="0" dirty="0" err="1" smtClean="0">
                <a:latin typeface="Times New Roman" pitchFamily="18" charset="0"/>
                <a:cs typeface="Times New Roman" pitchFamily="18" charset="0"/>
              </a:rPr>
              <a:t>hoạch</a:t>
            </a:r>
            <a:r>
              <a:rPr lang="en-MY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MY" b="0" dirty="0" err="1" smtClean="0"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MY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MY" b="0" dirty="0" err="1" smtClean="0">
                <a:latin typeface="Times New Roman" pitchFamily="18" charset="0"/>
                <a:cs typeface="Times New Roman" pitchFamily="18" charset="0"/>
              </a:rPr>
              <a:t>tầm</a:t>
            </a:r>
            <a:r>
              <a:rPr lang="en-MY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MY" b="0" dirty="0" err="1" smtClean="0">
                <a:latin typeface="Times New Roman" pitchFamily="18" charset="0"/>
                <a:cs typeface="Times New Roman" pitchFamily="18" charset="0"/>
              </a:rPr>
              <a:t>nhìn</a:t>
            </a:r>
            <a:r>
              <a:rPr lang="en-MY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MY" b="0" dirty="0" err="1" smtClean="0">
                <a:latin typeface="Times New Roman" pitchFamily="18" charset="0"/>
                <a:cs typeface="Times New Roman" pitchFamily="18" charset="0"/>
              </a:rPr>
              <a:t>dài</a:t>
            </a:r>
            <a:r>
              <a:rPr lang="en-MY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MY" b="0" dirty="0" err="1" smtClean="0">
                <a:latin typeface="Times New Roman" pitchFamily="18" charset="0"/>
                <a:cs typeface="Times New Roman" pitchFamily="18" charset="0"/>
              </a:rPr>
              <a:t>hạn</a:t>
            </a:r>
            <a:r>
              <a:rPr lang="en-MY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MY" b="0" dirty="0" err="1" smtClean="0"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MY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MY" b="0" dirty="0" err="1" smtClean="0">
                <a:latin typeface="Times New Roman" pitchFamily="18" charset="0"/>
                <a:cs typeface="Times New Roman" pitchFamily="18" charset="0"/>
              </a:rPr>
              <a:t>vị</a:t>
            </a:r>
            <a:r>
              <a:rPr lang="en-MY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MY" b="0" dirty="0" err="1" smtClean="0">
                <a:latin typeface="Times New Roman" pitchFamily="18" charset="0"/>
                <a:cs typeface="Times New Roman" pitchFamily="18" charset="0"/>
              </a:rPr>
              <a:t>trí</a:t>
            </a:r>
            <a:r>
              <a:rPr lang="en-MY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MY" b="0" dirty="0" err="1" smtClean="0">
                <a:latin typeface="Times New Roman" pitchFamily="18" charset="0"/>
                <a:cs typeface="Times New Roman" pitchFamily="18" charset="0"/>
              </a:rPr>
              <a:t>tương</a:t>
            </a:r>
            <a:r>
              <a:rPr lang="en-MY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MY" b="0" dirty="0" err="1" smtClean="0">
                <a:latin typeface="Times New Roman" pitchFamily="18" charset="0"/>
                <a:cs typeface="Times New Roman" pitchFamily="18" charset="0"/>
              </a:rPr>
              <a:t>lai</a:t>
            </a:r>
            <a:r>
              <a:rPr lang="en-MY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MY" b="0" dirty="0" err="1" smtClean="0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MY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MY" b="0" dirty="0" err="1" smtClean="0">
                <a:latin typeface="Times New Roman" pitchFamily="18" charset="0"/>
                <a:cs typeface="Times New Roman" pitchFamily="18" charset="0"/>
              </a:rPr>
              <a:t>tổ</a:t>
            </a:r>
            <a:r>
              <a:rPr lang="en-MY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MY" b="0" dirty="0" err="1" smtClean="0">
                <a:latin typeface="Times New Roman" pitchFamily="18" charset="0"/>
                <a:cs typeface="Times New Roman" pitchFamily="18" charset="0"/>
              </a:rPr>
              <a:t>chức</a:t>
            </a:r>
            <a:endParaRPr lang="en-MY" b="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6256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endParaRPr lang="en-US" sz="55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5500" smtClean="0">
                <a:latin typeface="Times New Roman" pitchFamily="18" charset="0"/>
                <a:cs typeface="Times New Roman" pitchFamily="18" charset="0"/>
              </a:rPr>
              <a:t>THANK </a:t>
            </a:r>
            <a:r>
              <a:rPr lang="en-US" sz="5500" dirty="0" smtClean="0">
                <a:latin typeface="Times New Roman" pitchFamily="18" charset="0"/>
                <a:cs typeface="Times New Roman" pitchFamily="18" charset="0"/>
              </a:rPr>
              <a:t>YOU !</a:t>
            </a:r>
            <a:endParaRPr lang="en-US" sz="55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249195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ssential">
  <a:themeElements>
    <a:clrScheme name="Essential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Essential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sential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Essential</Template>
  <TotalTime>228</TotalTime>
  <Words>363</Words>
  <Application>Microsoft Office PowerPoint</Application>
  <PresentationFormat>Custom</PresentationFormat>
  <Paragraphs>48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Essential</vt:lpstr>
      <vt:lpstr>XÂY DỰNG KẾ HOẠCH HÀNH ĐỘNG  (CHIẾN LƯỢC) VÀ kinh phí</vt:lpstr>
      <vt:lpstr>QUY TRÌNH LẬP KẾ HOẠCH CHIẾN LƯỢC…</vt:lpstr>
      <vt:lpstr>Tầm nhìn tổ chức</vt:lpstr>
      <vt:lpstr>SỨ MỆNH</vt:lpstr>
      <vt:lpstr>Phân tích SWOT</vt:lpstr>
      <vt:lpstr>Giá trị của tổ chức</vt:lpstr>
      <vt:lpstr>Chiến lược đáp ứng tầm nhìn</vt:lpstr>
      <vt:lpstr>Mức độ hiệu suất hiện tại</vt:lpstr>
      <vt:lpstr>Đo lường thiếu sót</vt:lpstr>
      <vt:lpstr>Mục tiêu để hoàn thiện thiết sót</vt:lpstr>
      <vt:lpstr>Kế hoạch hoạt động hàng năm</vt:lpstr>
      <vt:lpstr>Phân bổ nguồn lực – ngân sách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Developing action plans (strategy) and budgeting</dc:title>
  <dc:creator>User</dc:creator>
  <cp:lastModifiedBy>GiangHoang</cp:lastModifiedBy>
  <cp:revision>21</cp:revision>
  <dcterms:created xsi:type="dcterms:W3CDTF">2017-02-13T08:55:55Z</dcterms:created>
  <dcterms:modified xsi:type="dcterms:W3CDTF">2017-02-17T03:28:56Z</dcterms:modified>
</cp:coreProperties>
</file>